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F5EEBC-2D5C-492B-9909-89DACADC5B12}" type="datetimeFigureOut">
              <a:rPr lang="ru-RU" smtClean="0"/>
              <a:t>26.11.2024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1C3CCD-3C72-494A-AA9C-10D50439AF55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1"/>
            <a:ext cx="7776863" cy="46659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864096"/>
          </a:xfrm>
        </p:spPr>
        <p:txBody>
          <a:bodyPr/>
          <a:lstStyle/>
          <a:p>
            <a:pPr marL="176213" indent="0" algn="ctr">
              <a:buNone/>
            </a:pPr>
            <a:r>
              <a:rPr lang="ru-RU" sz="1800" dirty="0">
                <a:solidFill>
                  <a:srgbClr val="FF0000"/>
                </a:solidFill>
                <a:effectLst/>
              </a:rPr>
              <a:t>«Дорожная карта» для общеобразовательных 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организаций при </a:t>
            </a:r>
            <a:r>
              <a:rPr lang="ru-RU" sz="1800" dirty="0">
                <a:solidFill>
                  <a:srgbClr val="FF0000"/>
                </a:solidFill>
                <a:effectLst/>
              </a:rPr>
              <a:t>организации участия обучающихся  в региональном этапе 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всероссийской </a:t>
            </a:r>
            <a:r>
              <a:rPr lang="ru-RU" sz="1800" dirty="0">
                <a:solidFill>
                  <a:srgbClr val="FF0000"/>
                </a:solidFill>
                <a:effectLst/>
              </a:rPr>
              <a:t>олимпиады школьников (РЭО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)</a:t>
            </a:r>
            <a:br>
              <a:rPr lang="ru-RU" sz="1800" dirty="0" smtClean="0">
                <a:solidFill>
                  <a:srgbClr val="FF0000"/>
                </a:solidFill>
                <a:effectLst/>
              </a:rPr>
            </a:br>
            <a:r>
              <a:rPr lang="ru-RU" sz="1600" dirty="0">
                <a:solidFill>
                  <a:srgbClr val="FF0000"/>
                </a:solidFill>
                <a:effectLst/>
              </a:rPr>
              <a:t/>
            </a:r>
            <a:br>
              <a:rPr lang="ru-RU" sz="1600" dirty="0">
                <a:solidFill>
                  <a:srgbClr val="FF0000"/>
                </a:solidFill>
                <a:effectLst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8351"/>
              </p:ext>
            </p:extLst>
          </p:nvPr>
        </p:nvGraphicFramePr>
        <p:xfrm>
          <a:off x="467544" y="1268757"/>
          <a:ext cx="8424936" cy="4883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Наименование мероприятия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Срок выполнения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Обеспечение своевременной электронной регистрации участников РЭО в Единой системе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регистрации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 соответствии с графиком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Информирование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 ДО «Малая академия»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об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участниках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РЭО, приехавших из других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регионов РФ и зачисленных в ОО города Краснодара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 мере поступления информации, но не позднее, чем за </a:t>
                      </a:r>
                      <a:r>
                        <a:rPr lang="ru-RU" sz="1200" dirty="0">
                          <a:effectLst/>
                        </a:rPr>
                        <a:t>10 дней до начала олимпиады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Издание приказа 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сопровождении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 ответственности за жизнь и здоровье участников РЭО в пути следования к местам проведения предметных олимпиад и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обратно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 3 дня до начала олимпиады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8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Извещение МУ ДО «Малая академия» об отсутствии участников РЭО по уважительной причине (по состоянию здоровья). Отказ от участия должен быть оформлен заявлением родителей (законных представителей) с указанием причины на имя министра образования КК (по образцу)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позднее, чем за 1 день до олимпиады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1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1"/>
            <a:ext cx="7776863" cy="46659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864096"/>
          </a:xfrm>
        </p:spPr>
        <p:txBody>
          <a:bodyPr/>
          <a:lstStyle/>
          <a:p>
            <a:pPr marL="176213" indent="0" algn="ctr">
              <a:buNone/>
            </a:pPr>
            <a:r>
              <a:rPr lang="ru-RU" sz="1800" dirty="0">
                <a:solidFill>
                  <a:srgbClr val="FF0000"/>
                </a:solidFill>
                <a:effectLst/>
              </a:rPr>
              <a:t>«Дорожная карта» для общеобразовательных 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организаций при </a:t>
            </a:r>
            <a:r>
              <a:rPr lang="ru-RU" sz="1800" dirty="0">
                <a:solidFill>
                  <a:srgbClr val="FF0000"/>
                </a:solidFill>
                <a:effectLst/>
              </a:rPr>
              <a:t>организации участия обучающихся  в региональном этапе 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всероссийской </a:t>
            </a:r>
            <a:r>
              <a:rPr lang="ru-RU" sz="1800" dirty="0">
                <a:solidFill>
                  <a:srgbClr val="FF0000"/>
                </a:solidFill>
                <a:effectLst/>
              </a:rPr>
              <a:t>олимпиады школьников (РЭО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)</a:t>
            </a:r>
            <a:br>
              <a:rPr lang="ru-RU" sz="1800" dirty="0" smtClean="0">
                <a:solidFill>
                  <a:srgbClr val="FF0000"/>
                </a:solidFill>
                <a:effectLst/>
              </a:rPr>
            </a:br>
            <a:r>
              <a:rPr lang="ru-RU" sz="1600" dirty="0">
                <a:solidFill>
                  <a:srgbClr val="FF0000"/>
                </a:solidFill>
                <a:effectLst/>
              </a:rPr>
              <a:t/>
            </a:r>
            <a:br>
              <a:rPr lang="ru-RU" sz="1600" dirty="0">
                <a:solidFill>
                  <a:srgbClr val="FF0000"/>
                </a:solidFill>
                <a:effectLst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891692"/>
              </p:ext>
            </p:extLst>
          </p:nvPr>
        </p:nvGraphicFramePr>
        <p:xfrm>
          <a:off x="683568" y="1268759"/>
          <a:ext cx="8208912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21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Наименование мероприятия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Срок выполнения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Обеспечение: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явки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участников РЭО в места проведения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олимпиады,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наличия 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всех необходимых документов и материалов у участников олимпиады.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день проведения </a:t>
                      </a:r>
                      <a:r>
                        <a:rPr lang="ru-RU" sz="1800" dirty="0" smtClean="0">
                          <a:effectLst/>
                        </a:rPr>
                        <a:t>олимпиады 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к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7.45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Обеспечение наличия приказа о сопровождении в месте проведения олимпиады (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effectLst/>
                        </a:rPr>
                        <a:t>оригинала, с подписью об ознакомлении и контактами ответственного лица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день проведения олимпиады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Обеспечение присутствия сопровождающих лиц в месте проведения олимпиады </a:t>
                      </a:r>
                      <a:r>
                        <a:rPr lang="ru-RU" sz="1800" u="sng" dirty="0">
                          <a:solidFill>
                            <a:srgbClr val="FF0000"/>
                          </a:solidFill>
                          <a:effectLst/>
                        </a:rPr>
                        <a:t>в течение всего времени </a:t>
                      </a:r>
                      <a:r>
                        <a:rPr lang="ru-RU" sz="1800" u="sng" dirty="0" smtClean="0">
                          <a:solidFill>
                            <a:srgbClr val="FF0000"/>
                          </a:solidFill>
                          <a:effectLst/>
                        </a:rPr>
                        <a:t>РЭО</a:t>
                      </a:r>
                      <a:endParaRPr lang="ru-RU" sz="1800" u="sng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день проведения олимпиады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Обеспечение информационного сопровождения РЭО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Весь период проведения РЭО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419" marR="2141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10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1"/>
            <a:ext cx="7776863" cy="46659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504055"/>
          </a:xfrm>
        </p:spPr>
        <p:txBody>
          <a:bodyPr/>
          <a:lstStyle/>
          <a:p>
            <a:pPr marL="176213" indent="0" algn="ctr">
              <a:buNone/>
            </a:pPr>
            <a:r>
              <a:rPr lang="ru-RU" sz="1800" dirty="0" smtClean="0">
                <a:solidFill>
                  <a:srgbClr val="FF0000"/>
                </a:solidFill>
                <a:effectLst/>
              </a:rPr>
              <a:t>Необходимые документы и материалы участников РЭО на каждой предметной олимпиаде:</a:t>
            </a:r>
            <a:r>
              <a:rPr lang="ru-RU" sz="1600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1600" dirty="0" smtClean="0">
                <a:solidFill>
                  <a:srgbClr val="FF0000"/>
                </a:solidFill>
                <a:effectLst/>
              </a:rPr>
            </a:br>
            <a:r>
              <a:rPr lang="ru-RU" sz="1600" dirty="0">
                <a:solidFill>
                  <a:srgbClr val="FF0000"/>
                </a:solidFill>
                <a:effectLst/>
              </a:rPr>
              <a:t/>
            </a:r>
            <a:br>
              <a:rPr lang="ru-RU" sz="1600" dirty="0">
                <a:solidFill>
                  <a:srgbClr val="FF0000"/>
                </a:solidFill>
                <a:effectLst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05715"/>
              </p:ext>
            </p:extLst>
          </p:nvPr>
        </p:nvGraphicFramePr>
        <p:xfrm>
          <a:off x="611560" y="1052736"/>
          <a:ext cx="8280920" cy="5472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2608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паспорт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или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свидетельство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о рождении (оригинал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);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справка с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вклеенной фотографией участника регионального этапа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олимпиады, выданная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ОО,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подписанная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руководителем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и заверенная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печатью (необходимо иметь участникам РЭО, участвующим в олимпиаде на основании свидетельства о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рождении и не достигшим 14 лет);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страховой медицинский полис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(оригинал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две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гелевые ручки с </a:t>
                      </a: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</a:rPr>
                        <a:t>СИНЕЙ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 пастой;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5. технические средства и материалы, необходимые для выполнения заданий (регламентируются отдельными информационными письмами за 1-3 дня до проведения каждой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олимпиады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справка (допуск) об отсутствии медицинских противопоказаний к участию в практическом туре олимпиады по ОБЖ и физической культуре, заверенная медицинским работником (в случае отсутствия справки (допуска) обучающиеся к участию в олимпиаде не допускаются);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средства индивидуальной защиты (при необходимости);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8. сменная обувь.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3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1"/>
            <a:ext cx="7776863" cy="46659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504055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800" dirty="0" smtClean="0">
                <a:solidFill>
                  <a:srgbClr val="FF0000"/>
                </a:solidFill>
                <a:effectLst/>
              </a:rPr>
              <a:t>Требования</a:t>
            </a:r>
            <a:r>
              <a:rPr lang="ru-RU" sz="1800" dirty="0">
                <a:solidFill>
                  <a:srgbClr val="FF0000"/>
                </a:solidFill>
                <a:effectLst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предъявляемые </a:t>
            </a:r>
            <a:r>
              <a:rPr lang="ru-RU" sz="1800" dirty="0">
                <a:solidFill>
                  <a:srgbClr val="FF0000"/>
                </a:solidFill>
                <a:effectLst/>
              </a:rPr>
              <a:t>к участникам  </a:t>
            </a:r>
            <a:r>
              <a:rPr lang="ru-RU" sz="1800" dirty="0" smtClean="0">
                <a:solidFill>
                  <a:srgbClr val="FF0000"/>
                </a:solidFill>
                <a:effectLst/>
              </a:rPr>
              <a:t>РЭО</a:t>
            </a:r>
            <a:r>
              <a:rPr lang="ru-RU" sz="1800" dirty="0">
                <a:solidFill>
                  <a:srgbClr val="FF0000"/>
                </a:solidFill>
                <a:effectLst/>
              </a:rPr>
              <a:t/>
            </a:r>
            <a:br>
              <a:rPr lang="ru-RU" sz="1800" dirty="0">
                <a:solidFill>
                  <a:srgbClr val="FF0000"/>
                </a:solidFill>
                <a:effectLst/>
              </a:rPr>
            </a:br>
            <a:r>
              <a:rPr lang="ru-RU" sz="1600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1600" dirty="0" smtClean="0">
                <a:solidFill>
                  <a:srgbClr val="FF0000"/>
                </a:solidFill>
                <a:effectLst/>
              </a:rPr>
            </a:br>
            <a:r>
              <a:rPr lang="ru-RU" sz="1600" dirty="0">
                <a:solidFill>
                  <a:srgbClr val="FF0000"/>
                </a:solidFill>
                <a:effectLst/>
              </a:rPr>
              <a:t/>
            </a:r>
            <a:br>
              <a:rPr lang="ru-RU" sz="1600" dirty="0">
                <a:solidFill>
                  <a:srgbClr val="FF0000"/>
                </a:solidFill>
                <a:effectLst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401813"/>
              </p:ext>
            </p:extLst>
          </p:nvPr>
        </p:nvGraphicFramePr>
        <p:xfrm>
          <a:off x="323528" y="692696"/>
          <a:ext cx="8496944" cy="5832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РЭО в дни проведения олимпиады: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должны прибыть в пункт проведения РЭО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7.45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перед входом в пункт проведения РЭО, а также в аудиторию обязаны предъявить паспорт или свидетельство о рождении (оригинал);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могут взять с собой в аудиторию только очки (без футляра), две ручки с </a:t>
                      </a:r>
                      <a:r>
                        <a:rPr lang="ru-RU" sz="18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синими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чернилами, шоколад (при желании) и воду, а также канцелярские принадлежности и оборудование, которые установлены и разрешены требованиями ЦПМК;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Любому участнику РЭО во время проведения туров олимпиады категорически запрещается:</a:t>
                      </a:r>
                    </a:p>
                    <a:p>
                      <a:pPr algn="just"/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4.1. брать в аудиторию и использовать свою бумагу, справочные материалы (словари, справочники, учебники и т.д.), мобильные телефоны, наручные смарт-часы (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watch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диктофоны и любые другие технические средства, если иное не установлено требованиями; </a:t>
                      </a:r>
                    </a:p>
                    <a:p>
                      <a:pPr algn="just"/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указывать на листах ответов и (или) черновиках свою фамилию, инициалы, делать рисунки или какие-либо иные отметки (в противном случае олимпиадная работа участника РЭО считается дешифрованной и не оценивается жюри РЭО);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5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1"/>
            <a:ext cx="7776863" cy="46659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504055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600" dirty="0">
                <a:solidFill>
                  <a:srgbClr val="FF0000"/>
                </a:solidFill>
                <a:effectLst/>
              </a:rPr>
              <a:t/>
            </a:r>
            <a:br>
              <a:rPr lang="ru-RU" sz="1600" dirty="0">
                <a:solidFill>
                  <a:srgbClr val="FF0000"/>
                </a:solidFill>
                <a:effectLst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68551"/>
              </p:ext>
            </p:extLst>
          </p:nvPr>
        </p:nvGraphicFramePr>
        <p:xfrm>
          <a:off x="611560" y="332656"/>
          <a:ext cx="8136904" cy="609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4656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Участник РЭО, выполнивший олимпиадные задания досрочно (до окончания времени, отведённого на проведение тура предметной олимпиады):</a:t>
                      </a:r>
                    </a:p>
                    <a:p>
                      <a:pPr algn="just"/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5.1.не вправе выходить за пределы пункта проведения РЭО до окончания предметной олимпиады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/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ожидает окончания времени, отведенного на выполнение олимпиадных заданий предметной олимпиады, в специально отведенной для этих целей аудитории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/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вправе вторично вернуться в аудиторию для продолжения выполнения олимпиадных заданий, для него соответствующая предметная олимпиада считается завершённой;</a:t>
                      </a:r>
                    </a:p>
                    <a:p>
                      <a:pPr algn="just"/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5.4.использовать в аудитории, предназначенной для ожидания времени, отведенного на выполнение олимпиадных заданий предметной олимпиады, мобильные телефоны, наручные смарт-часы (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watch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и любые другие технические средства связи;</a:t>
                      </a:r>
                    </a:p>
                    <a:p>
                      <a:pPr algn="just"/>
                      <a:endParaRPr lang="ru-RU" sz="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частник РЭО, нарушивший настоящие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требования, может быть удалён из аудитории и, таким образом, лишиться права на дальнейшее участие в РЭО по данному общеобразовательному предмету в текущем учебном году. 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1419" marR="2141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476672"/>
            <a:ext cx="7380312" cy="4966295"/>
          </a:xfrm>
        </p:spPr>
        <p:txBody>
          <a:bodyPr/>
          <a:lstStyle/>
          <a:p>
            <a:pPr algn="l"/>
            <a:r>
              <a:rPr lang="ru-RU" dirty="0" smtClean="0"/>
              <a:t>График РЭ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94239"/>
              </p:ext>
            </p:extLst>
          </p:nvPr>
        </p:nvGraphicFramePr>
        <p:xfrm>
          <a:off x="395536" y="332656"/>
          <a:ext cx="8496946" cy="6167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5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2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1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786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РЭО</a:t>
                      </a:r>
                      <a:endParaRPr lang="ru-RU" sz="1400" b="1" kern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541" marR="465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проведения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олимпиады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541" marR="465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проведения олимпиады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541" marR="465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РЭО</a:t>
                      </a:r>
                      <a:endParaRPr lang="ru-RU" sz="1400" b="1" kern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541" marR="46541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проведения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олимпиады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541" marR="465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проведения олимпиады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541" marR="465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Искусство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января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гимназия № 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Биология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 5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Испанский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 14 января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Право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лицей № 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4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Астрономия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гимназия № 18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История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 7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гимназия № 92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Обществознание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 17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СОШ № 101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Французский язык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 10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Информатика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18, 20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СОШ № 103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География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гимназия № 33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4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Химия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 22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Физическая культура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 15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ФГБОУ ВО КГУФКСТ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Русский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гимназия № 54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Литература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лицей № 48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Немецкий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 25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Труд (технология)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 19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ФГБОУ ВО АГПУ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Физика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27, 28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Экология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 21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Итальянский язык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 30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Английский язык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 25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78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Китайский язык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 30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ОБЗР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 27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ФГБОУ ВО КГУФКСТ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304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Математика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 января, 1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ДО КК «ЦРО»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Экономика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4242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МАОУ СОШ № 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72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930</TotalTime>
  <Words>1002</Words>
  <Application>Microsoft Office PowerPoint</Application>
  <PresentationFormat>Экран (4:3)</PresentationFormat>
  <Paragraphs>158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Georgia</vt:lpstr>
      <vt:lpstr>Times New Roman</vt:lpstr>
      <vt:lpstr>Trebuchet MS</vt:lpstr>
      <vt:lpstr>Воздушный поток</vt:lpstr>
      <vt:lpstr>«Дорожная карта» для общеобразовательных организаций при организации участия обучающихся  в региональном этапе всероссийской олимпиады школьников (РЭО)  </vt:lpstr>
      <vt:lpstr>«Дорожная карта» для общеобразовательных организаций при организации участия обучающихся  в региональном этапе всероссийской олимпиады школьников (РЭО)  </vt:lpstr>
      <vt:lpstr>Необходимые документы и материалы участников РЭО на каждой предметной олимпиаде:  </vt:lpstr>
      <vt:lpstr>Требования, предъявляемые к участникам  РЭО   </vt:lpstr>
      <vt:lpstr> </vt:lpstr>
      <vt:lpstr>График РЭ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«Дорожная карта» для общеобразовательных организаций при организации участия обучающихся  в региональном этапе всероссийской олимпиады школьников (РЭО)  </dc:title>
  <dc:creator>Екатерина Городничая</dc:creator>
  <cp:lastModifiedBy>Екатерина Городничая</cp:lastModifiedBy>
  <cp:revision>38</cp:revision>
  <dcterms:created xsi:type="dcterms:W3CDTF">2020-12-18T15:04:22Z</dcterms:created>
  <dcterms:modified xsi:type="dcterms:W3CDTF">2024-11-26T05:55:00Z</dcterms:modified>
</cp:coreProperties>
</file>